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3"/>
  </p:notesMasterIdLst>
  <p:handoutMasterIdLst>
    <p:handoutMasterId r:id="rId14"/>
  </p:handoutMasterIdLst>
  <p:sldIdLst>
    <p:sldId id="256" r:id="rId2"/>
    <p:sldId id="257" r:id="rId3"/>
    <p:sldId id="260" r:id="rId4"/>
    <p:sldId id="258" r:id="rId5"/>
    <p:sldId id="261" r:id="rId6"/>
    <p:sldId id="286" r:id="rId7"/>
    <p:sldId id="287" r:id="rId8"/>
    <p:sldId id="288" r:id="rId9"/>
    <p:sldId id="289" r:id="rId10"/>
    <p:sldId id="285"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1" autoAdjust="0"/>
    <p:restoredTop sz="94660"/>
  </p:normalViewPr>
  <p:slideViewPr>
    <p:cSldViewPr snapToGrid="0">
      <p:cViewPr>
        <p:scale>
          <a:sx n="141" d="100"/>
          <a:sy n="141" d="100"/>
        </p:scale>
        <p:origin x="-132" y="-300"/>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11/4/2025</a:t>
            </a:fld>
            <a:endParaRPr lang="en-US" dirty="0"/>
          </a:p>
        </p:txBody>
      </p:sp>
      <p:sp>
        <p:nvSpPr>
          <p:cNvPr id="4" name="Footer Placeholder 3">
            <a:extLst>
              <a:ext uri="{FF2B5EF4-FFF2-40B4-BE49-F238E27FC236}">
                <a16:creationId xmlns=""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11/4/2025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34D747-9380-41EE-9946-EC9EC0CA5D1E}" type="slidenum">
              <a:rPr lang="en-US" noProof="0" smtClean="0"/>
              <a:t>1</a:t>
            </a:fld>
            <a:endParaRPr lang="en-US" noProof="0" dirty="0"/>
          </a:p>
        </p:txBody>
      </p:sp>
    </p:spTree>
    <p:extLst>
      <p:ext uri="{BB962C8B-B14F-4D97-AF65-F5344CB8AC3E}">
        <p14:creationId xmlns:p14="http://schemas.microsoft.com/office/powerpoint/2010/main" val="1836732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orient="horz" pos="2160">
          <p15:clr>
            <a:srgbClr val="F26B43"/>
          </p15:clr>
        </p15:guide>
        <p15:guide id="2" pos="3840">
          <p15:clr>
            <a:srgbClr val="F26B43"/>
          </p15:clr>
        </p15:guide>
        <p15:guide id="3" pos="336">
          <p15:clr>
            <a:srgbClr val="F26B43"/>
          </p15:clr>
        </p15:guide>
        <p15:guide id="4" orient="horz" pos="336">
          <p15:clr>
            <a:srgbClr val="F26B43"/>
          </p15:clr>
        </p15:guide>
        <p15:guide id="5" pos="7344">
          <p15:clr>
            <a:srgbClr val="F26B43"/>
          </p15:clr>
        </p15:guide>
        <p15:guide id="6" orient="horz" pos="398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hyperlink" Target="mailto:penny@ghsa.net" TargetMode="External"/><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hyperlink" Target="http://www.tourneywire.com/" TargetMode="External"/><Relationship Id="rId2" Type="http://schemas.openxmlformats.org/officeDocument/2006/relationships/slideLayout" Target="../slideLayouts/slideLayout9.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hyperlink" Target="mailto:cmwilson0120@gmail.com" TargetMode="External"/><Relationship Id="rId2" Type="http://schemas.openxmlformats.org/officeDocument/2006/relationships/slideLayout" Target="../slideLayouts/slideLayout9.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2BE5BF-9922-45FB-8F3F-4446D40A051B}"/>
              </a:ext>
            </a:extLst>
          </p:cNvPr>
          <p:cNvSpPr>
            <a:spLocks noGrp="1"/>
          </p:cNvSpPr>
          <p:nvPr>
            <p:ph type="ctrTitle"/>
          </p:nvPr>
        </p:nvSpPr>
        <p:spPr/>
        <p:txBody>
          <a:bodyPr/>
          <a:lstStyle/>
          <a:p>
            <a:r>
              <a:rPr lang="en-US" dirty="0"/>
              <a:t>How to host a GHSA Dance competition</a:t>
            </a:r>
          </a:p>
        </p:txBody>
      </p:sp>
      <p:sp>
        <p:nvSpPr>
          <p:cNvPr id="3" name="Subtitle 2">
            <a:extLst>
              <a:ext uri="{FF2B5EF4-FFF2-40B4-BE49-F238E27FC236}">
                <a16:creationId xmlns="" xmlns:a16="http://schemas.microsoft.com/office/drawing/2014/main" id="{0D537F64-4C96-4AA8-BB21-E8053A3186DD}"/>
              </a:ext>
            </a:extLst>
          </p:cNvPr>
          <p:cNvSpPr>
            <a:spLocks noGrp="1"/>
          </p:cNvSpPr>
          <p:nvPr>
            <p:ph type="subTitle" idx="1"/>
          </p:nvPr>
        </p:nvSpPr>
        <p:spPr/>
        <p:txBody>
          <a:bodyPr/>
          <a:lstStyle/>
          <a:p>
            <a:pPr marL="0" indent="0">
              <a:buNone/>
            </a:pPr>
            <a:r>
              <a:rPr lang="en-US" dirty="0"/>
              <a:t>Duties of the competition host</a:t>
            </a:r>
          </a:p>
        </p:txBody>
      </p:sp>
    </p:spTree>
    <p:custDataLst>
      <p:tags r:id="rId1"/>
    </p:custDataLst>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E98DCA46-603B-4178-8707-30E192CE6B8D}"/>
              </a:ext>
            </a:extLst>
          </p:cNvPr>
          <p:cNvSpPr>
            <a:spLocks noGrp="1"/>
          </p:cNvSpPr>
          <p:nvPr>
            <p:ph type="title"/>
          </p:nvPr>
        </p:nvSpPr>
        <p:spPr/>
        <p:txBody>
          <a:bodyPr/>
          <a:lstStyle/>
          <a:p>
            <a:r>
              <a:rPr lang="en-US" dirty="0"/>
              <a:t>Contact information</a:t>
            </a:r>
          </a:p>
        </p:txBody>
      </p:sp>
      <p:sp>
        <p:nvSpPr>
          <p:cNvPr id="2" name="Slide Number Placeholder 1">
            <a:extLst>
              <a:ext uri="{FF2B5EF4-FFF2-40B4-BE49-F238E27FC236}">
                <a16:creationId xmlns="" xmlns:a16="http://schemas.microsoft.com/office/drawing/2014/main" id="{6D90B5C6-1CB0-445E-99D1-8E2FE8C59B50}"/>
              </a:ext>
            </a:extLst>
          </p:cNvPr>
          <p:cNvSpPr>
            <a:spLocks noGrp="1"/>
          </p:cNvSpPr>
          <p:nvPr>
            <p:ph type="sldNum" sz="quarter" idx="12"/>
          </p:nvPr>
        </p:nvSpPr>
        <p:spPr/>
        <p:txBody>
          <a:bodyPr/>
          <a:lstStyle/>
          <a:p>
            <a:fld id="{C263D6C4-4840-40CC-AC84-17E24B3B7BDE}" type="slidenum">
              <a:rPr lang="en-US" smtClean="0"/>
              <a:pPr/>
              <a:t>10</a:t>
            </a:fld>
            <a:endParaRPr lang="en-US" dirty="0"/>
          </a:p>
        </p:txBody>
      </p:sp>
      <p:sp>
        <p:nvSpPr>
          <p:cNvPr id="3" name="Text Placeholder 2">
            <a:extLst>
              <a:ext uri="{FF2B5EF4-FFF2-40B4-BE49-F238E27FC236}">
                <a16:creationId xmlns="" xmlns:a16="http://schemas.microsoft.com/office/drawing/2014/main" id="{06554A61-D199-469B-AB0C-B68F82B5059F}"/>
              </a:ext>
            </a:extLst>
          </p:cNvPr>
          <p:cNvSpPr>
            <a:spLocks noGrp="1"/>
          </p:cNvSpPr>
          <p:nvPr>
            <p:ph type="body" sz="quarter" idx="13"/>
          </p:nvPr>
        </p:nvSpPr>
        <p:spPr/>
        <p:txBody>
          <a:bodyPr/>
          <a:lstStyle/>
          <a:p>
            <a:r>
              <a:rPr lang="en-US" sz="2000" dirty="0"/>
              <a:t>For questions:</a:t>
            </a:r>
          </a:p>
          <a:p>
            <a:r>
              <a:rPr lang="en-US" sz="2000" dirty="0"/>
              <a:t>Penny Mitchell: </a:t>
            </a:r>
            <a:r>
              <a:rPr lang="en-US" sz="2000" dirty="0">
                <a:hlinkClick r:id="rId3"/>
              </a:rPr>
              <a:t>penny@ghsa.net</a:t>
            </a:r>
            <a:endParaRPr lang="en-US" sz="2000" dirty="0"/>
          </a:p>
          <a:p>
            <a:r>
              <a:rPr lang="en-US" sz="2000" dirty="0"/>
              <a:t>Associate Director</a:t>
            </a:r>
          </a:p>
          <a:p>
            <a:r>
              <a:rPr lang="en-US" sz="2000" dirty="0"/>
              <a:t>GHSA</a:t>
            </a:r>
          </a:p>
        </p:txBody>
      </p:sp>
    </p:spTree>
    <p:custDataLst>
      <p:tags r:id="rId1"/>
    </p:custDataLst>
    <p:extLst>
      <p:ext uri="{BB962C8B-B14F-4D97-AF65-F5344CB8AC3E}">
        <p14:creationId xmlns:p14="http://schemas.microsoft.com/office/powerpoint/2010/main" val="59582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2BE5BF-9922-45FB-8F3F-4446D40A051B}"/>
              </a:ext>
            </a:extLst>
          </p:cNvPr>
          <p:cNvSpPr>
            <a:spLocks noGrp="1"/>
          </p:cNvSpPr>
          <p:nvPr>
            <p:ph type="ctrTitle"/>
          </p:nvPr>
        </p:nvSpPr>
        <p:spPr/>
        <p:txBody>
          <a:bodyPr/>
          <a:lstStyle/>
          <a:p>
            <a:r>
              <a:rPr lang="en-US" dirty="0"/>
              <a:t>Thank You  and good luck!</a:t>
            </a:r>
            <a:endParaRPr lang="en-GB" dirty="0"/>
          </a:p>
        </p:txBody>
      </p:sp>
    </p:spTree>
    <p:custDataLst>
      <p:tags r:id="rId1"/>
    </p:custDataLst>
    <p:extLst>
      <p:ext uri="{BB962C8B-B14F-4D97-AF65-F5344CB8AC3E}">
        <p14:creationId xmlns:p14="http://schemas.microsoft.com/office/powerpoint/2010/main" val="429771863"/>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E3BD8413-C238-49D7-A4E1-E8FEF1811A0E}"/>
              </a:ext>
            </a:extLst>
          </p:cNvPr>
          <p:cNvSpPr>
            <a:spLocks noGrp="1"/>
          </p:cNvSpPr>
          <p:nvPr>
            <p:ph type="title"/>
          </p:nvPr>
        </p:nvSpPr>
        <p:spPr/>
        <p:txBody>
          <a:bodyPr/>
          <a:lstStyle/>
          <a:p>
            <a:r>
              <a:rPr lang="en-US" dirty="0"/>
              <a:t>Getting started</a:t>
            </a:r>
          </a:p>
        </p:txBody>
      </p:sp>
      <p:sp>
        <p:nvSpPr>
          <p:cNvPr id="2" name="Slide Number Placeholder 1">
            <a:extLst>
              <a:ext uri="{FF2B5EF4-FFF2-40B4-BE49-F238E27FC236}">
                <a16:creationId xmlns="" xmlns:a16="http://schemas.microsoft.com/office/drawing/2014/main" id="{0B24BF10-2B55-43AB-9F77-F1A1410384A9}"/>
              </a:ext>
            </a:extLst>
          </p:cNvPr>
          <p:cNvSpPr>
            <a:spLocks noGrp="1"/>
          </p:cNvSpPr>
          <p:nvPr>
            <p:ph type="sldNum" sz="quarter" idx="12"/>
          </p:nvPr>
        </p:nvSpPr>
        <p:spPr/>
        <p:txBody>
          <a:bodyPr/>
          <a:lstStyle/>
          <a:p>
            <a:fld id="{C263D6C4-4840-40CC-AC84-17E24B3B7BDE}" type="slidenum">
              <a:rPr lang="en-US" smtClean="0"/>
              <a:pPr/>
              <a:t>2</a:t>
            </a:fld>
            <a:endParaRPr lang="en-US" dirty="0"/>
          </a:p>
        </p:txBody>
      </p:sp>
      <p:sp>
        <p:nvSpPr>
          <p:cNvPr id="6" name="Text Placeholder 5">
            <a:extLst>
              <a:ext uri="{FF2B5EF4-FFF2-40B4-BE49-F238E27FC236}">
                <a16:creationId xmlns="" xmlns:a16="http://schemas.microsoft.com/office/drawing/2014/main" id="{C5216EE5-3B5B-2A6F-9BA9-0434435FDFEB}"/>
              </a:ext>
            </a:extLst>
          </p:cNvPr>
          <p:cNvSpPr>
            <a:spLocks noGrp="1"/>
          </p:cNvSpPr>
          <p:nvPr>
            <p:ph type="body" idx="1"/>
          </p:nvPr>
        </p:nvSpPr>
        <p:spPr/>
        <p:txBody>
          <a:bodyPr/>
          <a:lstStyle/>
          <a:p>
            <a:r>
              <a:rPr lang="en-US" dirty="0"/>
              <a:t>Make this a great experience!</a:t>
            </a:r>
          </a:p>
        </p:txBody>
      </p:sp>
    </p:spTree>
    <p:custDataLst>
      <p:tags r:id="rId1"/>
    </p:custDataLst>
    <p:extLst>
      <p:ext uri="{BB962C8B-B14F-4D97-AF65-F5344CB8AC3E}">
        <p14:creationId xmlns:p14="http://schemas.microsoft.com/office/powerpoint/2010/main" val="290279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D179B88-D43C-4A31-9A52-3498E9430782}"/>
              </a:ext>
            </a:extLst>
          </p:cNvPr>
          <p:cNvSpPr>
            <a:spLocks noGrp="1"/>
          </p:cNvSpPr>
          <p:nvPr>
            <p:ph type="title"/>
          </p:nvPr>
        </p:nvSpPr>
        <p:spPr/>
        <p:txBody>
          <a:bodyPr>
            <a:normAutofit fontScale="90000"/>
          </a:bodyPr>
          <a:lstStyle/>
          <a:p>
            <a:r>
              <a:rPr lang="en-US" dirty="0"/>
              <a:t>Application for hosting a sanctioned event</a:t>
            </a:r>
          </a:p>
        </p:txBody>
      </p:sp>
      <p:sp>
        <p:nvSpPr>
          <p:cNvPr id="5" name="Text Placeholder 4">
            <a:extLst>
              <a:ext uri="{FF2B5EF4-FFF2-40B4-BE49-F238E27FC236}">
                <a16:creationId xmlns="" xmlns:a16="http://schemas.microsoft.com/office/drawing/2014/main" id="{DCDDBE65-9AB1-4989-AF86-726591A6A128}"/>
              </a:ext>
            </a:extLst>
          </p:cNvPr>
          <p:cNvSpPr>
            <a:spLocks noGrp="1"/>
          </p:cNvSpPr>
          <p:nvPr>
            <p:ph type="body" idx="1"/>
          </p:nvPr>
        </p:nvSpPr>
        <p:spPr/>
        <p:txBody>
          <a:bodyPr/>
          <a:lstStyle/>
          <a:p>
            <a:r>
              <a:rPr lang="en-US" dirty="0"/>
              <a:t>Ask your AD for help</a:t>
            </a:r>
          </a:p>
        </p:txBody>
      </p:sp>
      <p:sp>
        <p:nvSpPr>
          <p:cNvPr id="2" name="Slide Number Placeholder 1">
            <a:extLst>
              <a:ext uri="{FF2B5EF4-FFF2-40B4-BE49-F238E27FC236}">
                <a16:creationId xmlns="" xmlns:a16="http://schemas.microsoft.com/office/drawing/2014/main" id="{8B065C75-272B-4BB5-BA23-D80E8654D621}"/>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Tree>
    <p:custDataLst>
      <p:tags r:id="rId1"/>
    </p:custDataLst>
    <p:extLst>
      <p:ext uri="{BB962C8B-B14F-4D97-AF65-F5344CB8AC3E}">
        <p14:creationId xmlns:p14="http://schemas.microsoft.com/office/powerpoint/2010/main" val="70982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 xmlns:a16="http://schemas.microsoft.com/office/drawing/2014/main" id="{7875C19A-1AAE-476A-A316-A2CF92D763D3}"/>
              </a:ext>
            </a:extLst>
          </p:cNvPr>
          <p:cNvSpPr>
            <a:spLocks noGrp="1"/>
          </p:cNvSpPr>
          <p:nvPr>
            <p:ph type="title"/>
          </p:nvPr>
        </p:nvSpPr>
        <p:spPr/>
        <p:txBody>
          <a:bodyPr/>
          <a:lstStyle/>
          <a:p>
            <a:r>
              <a:rPr lang="en-US" dirty="0"/>
              <a:t>1</a:t>
            </a:r>
            <a:r>
              <a:rPr lang="en-US" baseline="30000" dirty="0"/>
              <a:t>st</a:t>
            </a:r>
            <a:r>
              <a:rPr lang="en-US" dirty="0"/>
              <a:t> steps- Applying for Sanctioning</a:t>
            </a:r>
          </a:p>
        </p:txBody>
      </p:sp>
      <p:sp>
        <p:nvSpPr>
          <p:cNvPr id="10" name="Text Placeholder 9">
            <a:extLst>
              <a:ext uri="{FF2B5EF4-FFF2-40B4-BE49-F238E27FC236}">
                <a16:creationId xmlns="" xmlns:a16="http://schemas.microsoft.com/office/drawing/2014/main" id="{EF2BC084-E6DB-4DE7-B309-042A85EBA700}"/>
              </a:ext>
            </a:extLst>
          </p:cNvPr>
          <p:cNvSpPr>
            <a:spLocks noGrp="1"/>
          </p:cNvSpPr>
          <p:nvPr>
            <p:ph type="body" sz="quarter" idx="13"/>
          </p:nvPr>
        </p:nvSpPr>
        <p:spPr/>
        <p:txBody>
          <a:bodyPr/>
          <a:lstStyle/>
          <a:p>
            <a:r>
              <a:rPr lang="en-US" dirty="0"/>
              <a:t>Log in to the GHSA website</a:t>
            </a:r>
          </a:p>
          <a:p>
            <a:r>
              <a:rPr lang="en-US" dirty="0"/>
              <a:t>Find the affiliate login on the upper right-hand side of the website or just go to app.ghsa.net to get to the MIS site.</a:t>
            </a:r>
          </a:p>
          <a:p>
            <a:r>
              <a:rPr lang="en-US" dirty="0"/>
              <a:t>Contact your AD if you do not already have a username and password.</a:t>
            </a:r>
          </a:p>
          <a:p>
            <a:r>
              <a:rPr lang="en-US" dirty="0"/>
              <a:t>Click on Sanctioned Event Application.</a:t>
            </a:r>
          </a:p>
          <a:p>
            <a:r>
              <a:rPr lang="en-US" dirty="0"/>
              <a:t>Complete and submit the form.</a:t>
            </a:r>
          </a:p>
          <a:p>
            <a:r>
              <a:rPr lang="en-US" dirty="0"/>
              <a:t>Ask your Principal to electronically sign the application.</a:t>
            </a:r>
          </a:p>
          <a:p>
            <a:r>
              <a:rPr lang="en-US" dirty="0"/>
              <a:t>Wait for GHSA approval.</a:t>
            </a:r>
          </a:p>
          <a:p>
            <a:r>
              <a:rPr lang="en-US" dirty="0"/>
              <a:t>Click on Scheduling/Contest Contracts at the top of the page in the MIS site.</a:t>
            </a:r>
          </a:p>
          <a:p>
            <a:r>
              <a:rPr lang="en-US" dirty="0"/>
              <a:t>Add your contract. Wait for GHSA approval.</a:t>
            </a:r>
          </a:p>
          <a:p>
            <a:r>
              <a:rPr lang="en-US" dirty="0"/>
              <a:t>Remember to check with other coaches and SAT schedules to insure you have chosen a good weekend to host. </a:t>
            </a:r>
          </a:p>
          <a:p>
            <a:r>
              <a:rPr lang="en-US" dirty="0"/>
              <a:t>Deadline is Oct. 1.</a:t>
            </a:r>
          </a:p>
          <a:p>
            <a:endParaRPr lang="en-US" dirty="0"/>
          </a:p>
        </p:txBody>
      </p:sp>
      <p:sp>
        <p:nvSpPr>
          <p:cNvPr id="2" name="Slide Number Placeholder 1">
            <a:extLst>
              <a:ext uri="{FF2B5EF4-FFF2-40B4-BE49-F238E27FC236}">
                <a16:creationId xmlns=""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4</a:t>
            </a:fld>
            <a:endParaRPr lang="en-US" dirty="0"/>
          </a:p>
        </p:txBody>
      </p:sp>
    </p:spTree>
    <p:custDataLst>
      <p:tags r:id="rId1"/>
    </p:custDataLst>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315E3981-F0D7-482C-A8E0-6A57700BECA7}"/>
              </a:ext>
            </a:extLst>
          </p:cNvPr>
          <p:cNvSpPr>
            <a:spLocks noGrp="1"/>
          </p:cNvSpPr>
          <p:nvPr>
            <p:ph type="title"/>
          </p:nvPr>
        </p:nvSpPr>
        <p:spPr/>
        <p:txBody>
          <a:bodyPr/>
          <a:lstStyle/>
          <a:p>
            <a:r>
              <a:rPr lang="en-US" dirty="0"/>
              <a:t>Setting up your competition</a:t>
            </a:r>
          </a:p>
        </p:txBody>
      </p:sp>
      <p:sp>
        <p:nvSpPr>
          <p:cNvPr id="2" name="Slide Number Placeholder 1">
            <a:extLst>
              <a:ext uri="{FF2B5EF4-FFF2-40B4-BE49-F238E27FC236}">
                <a16:creationId xmlns="" xmlns:a16="http://schemas.microsoft.com/office/drawing/2014/main" id="{520FC4EE-F318-4344-9E3C-B950ADB63865}"/>
              </a:ext>
            </a:extLst>
          </p:cNvPr>
          <p:cNvSpPr>
            <a:spLocks noGrp="1"/>
          </p:cNvSpPr>
          <p:nvPr>
            <p:ph type="sldNum" sz="quarter" idx="12"/>
          </p:nvPr>
        </p:nvSpPr>
        <p:spPr/>
        <p:txBody>
          <a:bodyPr/>
          <a:lstStyle/>
          <a:p>
            <a:fld id="{C263D6C4-4840-40CC-AC84-17E24B3B7BDE}" type="slidenum">
              <a:rPr lang="en-US" smtClean="0"/>
              <a:pPr/>
              <a:t>5</a:t>
            </a:fld>
            <a:endParaRPr lang="en-US" dirty="0"/>
          </a:p>
        </p:txBody>
      </p:sp>
      <p:sp>
        <p:nvSpPr>
          <p:cNvPr id="7" name="Text Placeholder 6">
            <a:extLst>
              <a:ext uri="{FF2B5EF4-FFF2-40B4-BE49-F238E27FC236}">
                <a16:creationId xmlns="" xmlns:a16="http://schemas.microsoft.com/office/drawing/2014/main" id="{B74126B4-1E6C-4FFF-9282-40E18A85A07F}"/>
              </a:ext>
            </a:extLst>
          </p:cNvPr>
          <p:cNvSpPr>
            <a:spLocks noGrp="1"/>
          </p:cNvSpPr>
          <p:nvPr>
            <p:ph type="body" sz="quarter" idx="1"/>
          </p:nvPr>
        </p:nvSpPr>
        <p:spPr/>
        <p:txBody>
          <a:bodyPr>
            <a:normAutofit lnSpcReduction="10000"/>
          </a:bodyPr>
          <a:lstStyle/>
          <a:p>
            <a:r>
              <a:rPr lang="en-US" dirty="0"/>
              <a:t>All competitions should be run as close as possible to the state competition format.</a:t>
            </a:r>
          </a:p>
        </p:txBody>
      </p:sp>
      <p:sp>
        <p:nvSpPr>
          <p:cNvPr id="5" name="Text Placeholder 4">
            <a:extLst>
              <a:ext uri="{FF2B5EF4-FFF2-40B4-BE49-F238E27FC236}">
                <a16:creationId xmlns="" xmlns:a16="http://schemas.microsoft.com/office/drawing/2014/main" id="{E0C87788-476B-4620-8002-A5C1177AD6C1}"/>
              </a:ext>
            </a:extLst>
          </p:cNvPr>
          <p:cNvSpPr>
            <a:spLocks noGrp="1"/>
          </p:cNvSpPr>
          <p:nvPr>
            <p:ph type="body" sz="quarter" idx="3"/>
          </p:nvPr>
        </p:nvSpPr>
        <p:spPr/>
        <p:txBody>
          <a:bodyPr/>
          <a:lstStyle/>
          <a:p>
            <a:r>
              <a:rPr lang="en-US" dirty="0"/>
              <a:t>Weeks before the competition.</a:t>
            </a:r>
          </a:p>
        </p:txBody>
      </p:sp>
      <p:sp>
        <p:nvSpPr>
          <p:cNvPr id="8" name="Text Placeholder 7">
            <a:extLst>
              <a:ext uri="{FF2B5EF4-FFF2-40B4-BE49-F238E27FC236}">
                <a16:creationId xmlns="" xmlns:a16="http://schemas.microsoft.com/office/drawing/2014/main" id="{47DC4E62-1A34-4F98-A451-214F1808519C}"/>
              </a:ext>
            </a:extLst>
          </p:cNvPr>
          <p:cNvSpPr>
            <a:spLocks noGrp="1"/>
          </p:cNvSpPr>
          <p:nvPr>
            <p:ph type="body" sz="quarter" idx="2"/>
          </p:nvPr>
        </p:nvSpPr>
        <p:spPr/>
        <p:txBody>
          <a:bodyPr/>
          <a:lstStyle/>
          <a:p>
            <a:pPr lvl="1"/>
            <a:r>
              <a:rPr lang="en-US" dirty="0"/>
              <a:t>The host should be a member of the school’s personnel. The director should not be a parent or booster club member.</a:t>
            </a:r>
          </a:p>
          <a:p>
            <a:pPr lvl="1"/>
            <a:r>
              <a:rPr lang="en-US" dirty="0"/>
              <a:t>The host should understand how a GHSA sanctioned dance competition should be run.</a:t>
            </a:r>
          </a:p>
          <a:p>
            <a:pPr lvl="1"/>
            <a:r>
              <a:rPr lang="en-US" dirty="0"/>
              <a:t>Contact veteran coaches who have successfully hosted events in the past when you have questions or for guidance.</a:t>
            </a:r>
          </a:p>
          <a:p>
            <a:pPr lvl="1"/>
            <a:r>
              <a:rPr lang="en-US" dirty="0"/>
              <a:t>Download the GHSA Dance Competition manual found on the website for instructions. </a:t>
            </a:r>
          </a:p>
        </p:txBody>
      </p:sp>
      <p:sp>
        <p:nvSpPr>
          <p:cNvPr id="6" name="Text Placeholder 5">
            <a:extLst>
              <a:ext uri="{FF2B5EF4-FFF2-40B4-BE49-F238E27FC236}">
                <a16:creationId xmlns="" xmlns:a16="http://schemas.microsoft.com/office/drawing/2014/main" id="{000A9570-5EF6-4AFB-9FCA-7C8998E3FEB1}"/>
              </a:ext>
            </a:extLst>
          </p:cNvPr>
          <p:cNvSpPr>
            <a:spLocks noGrp="1"/>
          </p:cNvSpPr>
          <p:nvPr>
            <p:ph type="body" sz="quarter" idx="4"/>
          </p:nvPr>
        </p:nvSpPr>
        <p:spPr/>
        <p:txBody>
          <a:bodyPr>
            <a:normAutofit lnSpcReduction="10000"/>
          </a:bodyPr>
          <a:lstStyle/>
          <a:p>
            <a:r>
              <a:rPr lang="en-US" dirty="0"/>
              <a:t>Secure a DJ to play the music for your teams.</a:t>
            </a:r>
          </a:p>
          <a:p>
            <a:r>
              <a:rPr lang="en-US" dirty="0"/>
              <a:t>Secure security personnel and janitors for your event. Talk with your administration about emergency protocol. </a:t>
            </a:r>
          </a:p>
          <a:p>
            <a:r>
              <a:rPr lang="en-US" dirty="0"/>
              <a:t>Contact </a:t>
            </a:r>
            <a:r>
              <a:rPr lang="en-US" dirty="0" err="1"/>
              <a:t>Tourneywire</a:t>
            </a:r>
            <a:r>
              <a:rPr lang="en-US" dirty="0"/>
              <a:t> for your scoring needs. </a:t>
            </a:r>
            <a:r>
              <a:rPr lang="en-US" dirty="0">
                <a:hlinkClick r:id="rId3"/>
              </a:rPr>
              <a:t>www.tourneywire.com</a:t>
            </a:r>
            <a:r>
              <a:rPr lang="en-US" dirty="0"/>
              <a:t>.  Make sure there is adequate Internet connection for your judges.</a:t>
            </a:r>
          </a:p>
          <a:p>
            <a:r>
              <a:rPr lang="en-US" dirty="0"/>
              <a:t>Make a rotation schedule and send out at least 2 weeks before your competition. (update as necessary)</a:t>
            </a:r>
          </a:p>
          <a:p>
            <a:r>
              <a:rPr lang="en-US" dirty="0"/>
              <a:t>Determine where the teams will store their things, sit during the competition when they are not competing, and an area to change costumes if necessary. </a:t>
            </a:r>
          </a:p>
        </p:txBody>
      </p:sp>
    </p:spTree>
    <p:custDataLst>
      <p:tags r:id="rId1"/>
    </p:custDataLst>
    <p:extLst>
      <p:ext uri="{BB962C8B-B14F-4D97-AF65-F5344CB8AC3E}">
        <p14:creationId xmlns:p14="http://schemas.microsoft.com/office/powerpoint/2010/main" val="3607270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45CA1A-398E-5BB2-BFDA-561065AEDF2C}"/>
              </a:ext>
            </a:extLst>
          </p:cNvPr>
          <p:cNvSpPr>
            <a:spLocks noGrp="1"/>
          </p:cNvSpPr>
          <p:nvPr>
            <p:ph type="title"/>
          </p:nvPr>
        </p:nvSpPr>
        <p:spPr/>
        <p:txBody>
          <a:bodyPr/>
          <a:lstStyle/>
          <a:p>
            <a:r>
              <a:rPr lang="en-US" dirty="0"/>
              <a:t>Things to do:</a:t>
            </a:r>
          </a:p>
        </p:txBody>
      </p:sp>
      <p:sp>
        <p:nvSpPr>
          <p:cNvPr id="3" name="Slide Number Placeholder 2">
            <a:extLst>
              <a:ext uri="{FF2B5EF4-FFF2-40B4-BE49-F238E27FC236}">
                <a16:creationId xmlns="" xmlns:a16="http://schemas.microsoft.com/office/drawing/2014/main" id="{F2366EEE-26F1-CD53-F82A-4296F62828A3}"/>
              </a:ext>
            </a:extLst>
          </p:cNvPr>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Text Placeholder 3">
            <a:extLst>
              <a:ext uri="{FF2B5EF4-FFF2-40B4-BE49-F238E27FC236}">
                <a16:creationId xmlns="" xmlns:a16="http://schemas.microsoft.com/office/drawing/2014/main" id="{F632F4CF-96B7-F950-7046-968FD9ACCAED}"/>
              </a:ext>
            </a:extLst>
          </p:cNvPr>
          <p:cNvSpPr>
            <a:spLocks noGrp="1"/>
          </p:cNvSpPr>
          <p:nvPr>
            <p:ph type="body" idx="1"/>
          </p:nvPr>
        </p:nvSpPr>
        <p:spPr/>
        <p:txBody>
          <a:bodyPr/>
          <a:lstStyle/>
          <a:p>
            <a:r>
              <a:rPr lang="en-US" dirty="0"/>
              <a:t>Judges</a:t>
            </a:r>
          </a:p>
        </p:txBody>
      </p:sp>
      <p:sp>
        <p:nvSpPr>
          <p:cNvPr id="5" name="Text Placeholder 4">
            <a:extLst>
              <a:ext uri="{FF2B5EF4-FFF2-40B4-BE49-F238E27FC236}">
                <a16:creationId xmlns="" xmlns:a16="http://schemas.microsoft.com/office/drawing/2014/main" id="{547892F9-0DA8-6534-D752-406EF62B806F}"/>
              </a:ext>
            </a:extLst>
          </p:cNvPr>
          <p:cNvSpPr>
            <a:spLocks noGrp="1"/>
          </p:cNvSpPr>
          <p:nvPr>
            <p:ph type="body" sz="quarter" idx="3"/>
          </p:nvPr>
        </p:nvSpPr>
        <p:spPr/>
        <p:txBody>
          <a:bodyPr/>
          <a:lstStyle/>
          <a:p>
            <a:r>
              <a:rPr lang="en-US" b="0" dirty="0"/>
              <a:t>Setting up for the day</a:t>
            </a:r>
          </a:p>
        </p:txBody>
      </p:sp>
      <p:sp>
        <p:nvSpPr>
          <p:cNvPr id="6" name="Content Placeholder 5">
            <a:extLst>
              <a:ext uri="{FF2B5EF4-FFF2-40B4-BE49-F238E27FC236}">
                <a16:creationId xmlns="" xmlns:a16="http://schemas.microsoft.com/office/drawing/2014/main" id="{068EE6D0-FDDE-D836-8CAD-980CF3282BD3}"/>
              </a:ext>
            </a:extLst>
          </p:cNvPr>
          <p:cNvSpPr>
            <a:spLocks noGrp="1"/>
          </p:cNvSpPr>
          <p:nvPr>
            <p:ph sz="half" idx="2"/>
          </p:nvPr>
        </p:nvSpPr>
        <p:spPr/>
        <p:txBody>
          <a:bodyPr/>
          <a:lstStyle/>
          <a:p>
            <a:r>
              <a:rPr lang="en-US" dirty="0"/>
              <a:t>Contract judges from the list of GHSA officials to judge the high school teams by contacting the booking agent- Colbie Wilson. Her email is </a:t>
            </a:r>
            <a:r>
              <a:rPr lang="en-US" dirty="0">
                <a:hlinkClick r:id="rId3"/>
              </a:rPr>
              <a:t>cmwilson0120@gmail.com</a:t>
            </a:r>
            <a:r>
              <a:rPr lang="en-US" dirty="0"/>
              <a:t>.</a:t>
            </a:r>
          </a:p>
          <a:p>
            <a:r>
              <a:rPr lang="en-US" dirty="0"/>
              <a:t>The judges’ fees are $11.50 per judge (1-12 teams) &amp; $9.60 per team for any teams over 12.</a:t>
            </a:r>
          </a:p>
          <a:p>
            <a:r>
              <a:rPr lang="en-US" dirty="0"/>
              <a:t>Any competition that is not a team for a high school team (JV or V) should not be included in the high school session. </a:t>
            </a:r>
          </a:p>
          <a:p>
            <a:pPr lvl="1"/>
            <a:r>
              <a:rPr lang="en-US" dirty="0"/>
              <a:t>Middle school, trios, duets, solos, club teams, should all be in a separate session. </a:t>
            </a:r>
          </a:p>
          <a:p>
            <a:endParaRPr lang="en-US" dirty="0"/>
          </a:p>
        </p:txBody>
      </p:sp>
      <p:sp>
        <p:nvSpPr>
          <p:cNvPr id="7" name="Content Placeholder 6">
            <a:extLst>
              <a:ext uri="{FF2B5EF4-FFF2-40B4-BE49-F238E27FC236}">
                <a16:creationId xmlns="" xmlns:a16="http://schemas.microsoft.com/office/drawing/2014/main" id="{7EE0FB4E-0524-ED3A-CE62-9EEBC358FAC9}"/>
              </a:ext>
            </a:extLst>
          </p:cNvPr>
          <p:cNvSpPr>
            <a:spLocks noGrp="1"/>
          </p:cNvSpPr>
          <p:nvPr>
            <p:ph sz="quarter" idx="4"/>
          </p:nvPr>
        </p:nvSpPr>
        <p:spPr/>
        <p:txBody>
          <a:bodyPr/>
          <a:lstStyle/>
          <a:p>
            <a:r>
              <a:rPr lang="en-US" dirty="0"/>
              <a:t>Make sure you assign someone to be in charge of checking in each team as they enter your facility. </a:t>
            </a:r>
          </a:p>
          <a:p>
            <a:r>
              <a:rPr lang="en-US" dirty="0"/>
              <a:t>Coaches should receive all the updated information you may have and have a layout of the school/venue. </a:t>
            </a:r>
          </a:p>
          <a:p>
            <a:r>
              <a:rPr lang="en-US" dirty="0"/>
              <a:t>It is a good idea to provide a guide who can show them where to go, where to dress, how to get merch, etc.</a:t>
            </a:r>
          </a:p>
          <a:p>
            <a:r>
              <a:rPr lang="en-US" dirty="0"/>
              <a:t>If possible, have that same guide go back to get them when it is time for them to warm up.</a:t>
            </a:r>
          </a:p>
        </p:txBody>
      </p:sp>
    </p:spTree>
    <p:custDataLst>
      <p:tags r:id="rId1"/>
    </p:custDataLst>
    <p:extLst>
      <p:ext uri="{BB962C8B-B14F-4D97-AF65-F5344CB8AC3E}">
        <p14:creationId xmlns:p14="http://schemas.microsoft.com/office/powerpoint/2010/main" val="276118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D425EE-11FC-FBD5-BBA2-CFD33CEE621E}"/>
              </a:ext>
            </a:extLst>
          </p:cNvPr>
          <p:cNvSpPr>
            <a:spLocks noGrp="1"/>
          </p:cNvSpPr>
          <p:nvPr>
            <p:ph type="title"/>
          </p:nvPr>
        </p:nvSpPr>
        <p:spPr/>
        <p:txBody>
          <a:bodyPr/>
          <a:lstStyle/>
          <a:p>
            <a:r>
              <a:rPr lang="en-US" dirty="0"/>
              <a:t>Things to do, contd.</a:t>
            </a:r>
          </a:p>
        </p:txBody>
      </p:sp>
      <p:sp>
        <p:nvSpPr>
          <p:cNvPr id="3" name="Slide Number Placeholder 2">
            <a:extLst>
              <a:ext uri="{FF2B5EF4-FFF2-40B4-BE49-F238E27FC236}">
                <a16:creationId xmlns="" xmlns:a16="http://schemas.microsoft.com/office/drawing/2014/main" id="{108E9DFC-BFCB-CCDC-7CB9-E769D217DC6C}"/>
              </a:ext>
            </a:extLst>
          </p:cNvPr>
          <p:cNvSpPr>
            <a:spLocks noGrp="1"/>
          </p:cNvSpPr>
          <p:nvPr>
            <p:ph type="sldNum" sz="quarter" idx="12"/>
          </p:nvPr>
        </p:nvSpPr>
        <p:spPr/>
        <p:txBody>
          <a:bodyPr/>
          <a:lstStyle/>
          <a:p>
            <a:fld id="{C263D6C4-4840-40CC-AC84-17E24B3B7BDE}" type="slidenum">
              <a:rPr lang="en-US" noProof="0" smtClean="0"/>
              <a:pPr/>
              <a:t>7</a:t>
            </a:fld>
            <a:endParaRPr lang="en-US" noProof="0" dirty="0"/>
          </a:p>
        </p:txBody>
      </p:sp>
      <p:sp>
        <p:nvSpPr>
          <p:cNvPr id="4" name="Text Placeholder 3">
            <a:extLst>
              <a:ext uri="{FF2B5EF4-FFF2-40B4-BE49-F238E27FC236}">
                <a16:creationId xmlns="" xmlns:a16="http://schemas.microsoft.com/office/drawing/2014/main" id="{8D80D651-0EE6-71D6-4945-4B4DB460B9EE}"/>
              </a:ext>
            </a:extLst>
          </p:cNvPr>
          <p:cNvSpPr>
            <a:spLocks noGrp="1"/>
          </p:cNvSpPr>
          <p:nvPr>
            <p:ph type="body" idx="1"/>
          </p:nvPr>
        </p:nvSpPr>
        <p:spPr/>
        <p:txBody>
          <a:bodyPr/>
          <a:lstStyle/>
          <a:p>
            <a:r>
              <a:rPr lang="en-US" dirty="0"/>
              <a:t>Judges</a:t>
            </a:r>
          </a:p>
        </p:txBody>
      </p:sp>
      <p:sp>
        <p:nvSpPr>
          <p:cNvPr id="5" name="Text Placeholder 4">
            <a:extLst>
              <a:ext uri="{FF2B5EF4-FFF2-40B4-BE49-F238E27FC236}">
                <a16:creationId xmlns="" xmlns:a16="http://schemas.microsoft.com/office/drawing/2014/main" id="{B73224F6-6503-6DB8-7875-EBA8CAE78FE2}"/>
              </a:ext>
            </a:extLst>
          </p:cNvPr>
          <p:cNvSpPr>
            <a:spLocks noGrp="1"/>
          </p:cNvSpPr>
          <p:nvPr>
            <p:ph type="body" sz="quarter" idx="3"/>
          </p:nvPr>
        </p:nvSpPr>
        <p:spPr/>
        <p:txBody>
          <a:bodyPr/>
          <a:lstStyle/>
          <a:p>
            <a:r>
              <a:rPr lang="en-US" dirty="0"/>
              <a:t>Awards</a:t>
            </a:r>
          </a:p>
        </p:txBody>
      </p:sp>
      <p:sp>
        <p:nvSpPr>
          <p:cNvPr id="6" name="Content Placeholder 5">
            <a:extLst>
              <a:ext uri="{FF2B5EF4-FFF2-40B4-BE49-F238E27FC236}">
                <a16:creationId xmlns="" xmlns:a16="http://schemas.microsoft.com/office/drawing/2014/main" id="{BCFB519A-63C7-C923-F5AF-93FDEFA77968}"/>
              </a:ext>
            </a:extLst>
          </p:cNvPr>
          <p:cNvSpPr>
            <a:spLocks noGrp="1"/>
          </p:cNvSpPr>
          <p:nvPr>
            <p:ph sz="half" idx="2"/>
          </p:nvPr>
        </p:nvSpPr>
        <p:spPr/>
        <p:txBody>
          <a:bodyPr>
            <a:normAutofit/>
          </a:bodyPr>
          <a:lstStyle/>
          <a:p>
            <a:r>
              <a:rPr lang="en-US" dirty="0"/>
              <a:t>Designate an area for judges’ meetings/lunch before the competition and during the day.</a:t>
            </a:r>
          </a:p>
          <a:p>
            <a:r>
              <a:rPr lang="en-US" dirty="0"/>
              <a:t>Choose “on deck” and “in the hole” designations.</a:t>
            </a:r>
          </a:p>
          <a:p>
            <a:r>
              <a:rPr lang="en-US" dirty="0"/>
              <a:t>Position the officials high in the bleachers or somewhere they can easily see formations, technique, choreography, etc. </a:t>
            </a:r>
          </a:p>
          <a:p>
            <a:r>
              <a:rPr lang="en-US" dirty="0"/>
              <a:t>Block off areas directly in front and/or behind the judges so the fans do not have access to their information.</a:t>
            </a:r>
          </a:p>
          <a:p>
            <a:r>
              <a:rPr lang="en-US" dirty="0"/>
              <a:t>Build in breaks for the judges for restroom/snacks. </a:t>
            </a:r>
          </a:p>
        </p:txBody>
      </p:sp>
      <p:sp>
        <p:nvSpPr>
          <p:cNvPr id="7" name="Content Placeholder 6">
            <a:extLst>
              <a:ext uri="{FF2B5EF4-FFF2-40B4-BE49-F238E27FC236}">
                <a16:creationId xmlns="" xmlns:a16="http://schemas.microsoft.com/office/drawing/2014/main" id="{E1772FBA-FD21-4FB3-2EE1-258E94C74D67}"/>
              </a:ext>
            </a:extLst>
          </p:cNvPr>
          <p:cNvSpPr>
            <a:spLocks noGrp="1"/>
          </p:cNvSpPr>
          <p:nvPr>
            <p:ph sz="quarter" idx="4"/>
          </p:nvPr>
        </p:nvSpPr>
        <p:spPr/>
        <p:txBody>
          <a:bodyPr>
            <a:normAutofit fontScale="92500" lnSpcReduction="20000"/>
          </a:bodyPr>
          <a:lstStyle/>
          <a:p>
            <a:r>
              <a:rPr lang="en-US" dirty="0"/>
              <a:t>The GHSA will offer the following awards at state beginning in 2026. Following this would create the same expectations each week. </a:t>
            </a:r>
          </a:p>
          <a:p>
            <a:pPr lvl="1"/>
            <a:r>
              <a:rPr lang="en-US" dirty="0"/>
              <a:t>A-2A Pom</a:t>
            </a:r>
          </a:p>
          <a:p>
            <a:pPr lvl="1"/>
            <a:r>
              <a:rPr lang="en-US" dirty="0"/>
              <a:t>A-2A Hip Hop</a:t>
            </a:r>
          </a:p>
          <a:p>
            <a:pPr lvl="1"/>
            <a:r>
              <a:rPr lang="en-US" dirty="0"/>
              <a:t>A-2A Jazz</a:t>
            </a:r>
          </a:p>
          <a:p>
            <a:pPr lvl="1"/>
            <a:endParaRPr lang="en-US" dirty="0"/>
          </a:p>
          <a:p>
            <a:pPr lvl="1"/>
            <a:r>
              <a:rPr lang="en-US" dirty="0"/>
              <a:t>3A-5A Pom</a:t>
            </a:r>
          </a:p>
          <a:p>
            <a:pPr lvl="1"/>
            <a:r>
              <a:rPr lang="en-US" dirty="0"/>
              <a:t>3A-5A Hip Hop</a:t>
            </a:r>
          </a:p>
          <a:p>
            <a:pPr lvl="1"/>
            <a:r>
              <a:rPr lang="en-US" dirty="0"/>
              <a:t>3A-5A Jazz</a:t>
            </a:r>
          </a:p>
          <a:p>
            <a:pPr lvl="1"/>
            <a:endParaRPr lang="en-US" dirty="0"/>
          </a:p>
          <a:p>
            <a:pPr lvl="1"/>
            <a:r>
              <a:rPr lang="en-US" dirty="0"/>
              <a:t>6A Pom</a:t>
            </a:r>
          </a:p>
          <a:p>
            <a:pPr lvl="1"/>
            <a:r>
              <a:rPr lang="en-US" dirty="0"/>
              <a:t>6A Hip Hop</a:t>
            </a:r>
          </a:p>
          <a:p>
            <a:pPr lvl="1"/>
            <a:r>
              <a:rPr lang="en-US" dirty="0"/>
              <a:t>6A Jazz</a:t>
            </a:r>
          </a:p>
          <a:p>
            <a:pPr lvl="1"/>
            <a:endParaRPr lang="en-US" dirty="0"/>
          </a:p>
          <a:p>
            <a:pPr lvl="1"/>
            <a:r>
              <a:rPr lang="en-US" dirty="0"/>
              <a:t>A-6A High Kick</a:t>
            </a:r>
          </a:p>
          <a:p>
            <a:pPr lvl="1"/>
            <a:endParaRPr lang="en-US" dirty="0"/>
          </a:p>
          <a:p>
            <a:pPr lvl="1"/>
            <a:endParaRPr lang="en-US" dirty="0"/>
          </a:p>
        </p:txBody>
      </p:sp>
    </p:spTree>
    <p:custDataLst>
      <p:tags r:id="rId1"/>
    </p:custDataLst>
    <p:extLst>
      <p:ext uri="{BB962C8B-B14F-4D97-AF65-F5344CB8AC3E}">
        <p14:creationId xmlns:p14="http://schemas.microsoft.com/office/powerpoint/2010/main" val="893519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88E1A0-697B-53AD-1445-331864629B1A}"/>
              </a:ext>
            </a:extLst>
          </p:cNvPr>
          <p:cNvSpPr>
            <a:spLocks noGrp="1"/>
          </p:cNvSpPr>
          <p:nvPr>
            <p:ph type="title"/>
          </p:nvPr>
        </p:nvSpPr>
        <p:spPr/>
        <p:txBody>
          <a:bodyPr/>
          <a:lstStyle/>
          <a:p>
            <a:r>
              <a:rPr lang="en-US" dirty="0"/>
              <a:t>Hosting a competition</a:t>
            </a:r>
          </a:p>
        </p:txBody>
      </p:sp>
      <p:sp>
        <p:nvSpPr>
          <p:cNvPr id="3" name="Slide Number Placeholder 2">
            <a:extLst>
              <a:ext uri="{FF2B5EF4-FFF2-40B4-BE49-F238E27FC236}">
                <a16:creationId xmlns="" xmlns:a16="http://schemas.microsoft.com/office/drawing/2014/main" id="{78C5EC1B-8449-662B-3845-A44A71A9DB89}"/>
              </a:ext>
            </a:extLst>
          </p:cNvPr>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4" name="Text Placeholder 3">
            <a:extLst>
              <a:ext uri="{FF2B5EF4-FFF2-40B4-BE49-F238E27FC236}">
                <a16:creationId xmlns="" xmlns:a16="http://schemas.microsoft.com/office/drawing/2014/main" id="{C4491C4B-4858-84F6-2652-C85E2CABA61F}"/>
              </a:ext>
            </a:extLst>
          </p:cNvPr>
          <p:cNvSpPr>
            <a:spLocks noGrp="1"/>
          </p:cNvSpPr>
          <p:nvPr>
            <p:ph type="body" idx="1"/>
          </p:nvPr>
        </p:nvSpPr>
        <p:spPr/>
        <p:txBody>
          <a:bodyPr/>
          <a:lstStyle/>
          <a:p>
            <a:r>
              <a:rPr lang="en-US" dirty="0"/>
              <a:t>Extra sessions</a:t>
            </a:r>
          </a:p>
        </p:txBody>
      </p:sp>
      <p:sp>
        <p:nvSpPr>
          <p:cNvPr id="5" name="Text Placeholder 4">
            <a:extLst>
              <a:ext uri="{FF2B5EF4-FFF2-40B4-BE49-F238E27FC236}">
                <a16:creationId xmlns="" xmlns:a16="http://schemas.microsoft.com/office/drawing/2014/main" id="{B9283A23-D52E-B731-F518-969D6312A063}"/>
              </a:ext>
            </a:extLst>
          </p:cNvPr>
          <p:cNvSpPr>
            <a:spLocks noGrp="1"/>
          </p:cNvSpPr>
          <p:nvPr>
            <p:ph type="body" sz="quarter" idx="3"/>
          </p:nvPr>
        </p:nvSpPr>
        <p:spPr/>
        <p:txBody>
          <a:bodyPr/>
          <a:lstStyle/>
          <a:p>
            <a:r>
              <a:rPr lang="en-US" dirty="0"/>
              <a:t>Music</a:t>
            </a:r>
          </a:p>
        </p:txBody>
      </p:sp>
      <p:sp>
        <p:nvSpPr>
          <p:cNvPr id="6" name="Content Placeholder 5">
            <a:extLst>
              <a:ext uri="{FF2B5EF4-FFF2-40B4-BE49-F238E27FC236}">
                <a16:creationId xmlns="" xmlns:a16="http://schemas.microsoft.com/office/drawing/2014/main" id="{26D997B6-3A53-A84B-2BC1-B9B415D774D9}"/>
              </a:ext>
            </a:extLst>
          </p:cNvPr>
          <p:cNvSpPr>
            <a:spLocks noGrp="1"/>
          </p:cNvSpPr>
          <p:nvPr>
            <p:ph sz="half" idx="2"/>
          </p:nvPr>
        </p:nvSpPr>
        <p:spPr/>
        <p:txBody>
          <a:bodyPr/>
          <a:lstStyle/>
          <a:p>
            <a:r>
              <a:rPr lang="en-US" dirty="0"/>
              <a:t>The GHSA sanctions Competitive Team Dance. The GHSA does not govern middle schools, club teams, studio teams, trios, duets, and solos. So, a host can choose to do awards differently.</a:t>
            </a:r>
          </a:p>
          <a:p>
            <a:endParaRPr lang="en-US" dirty="0"/>
          </a:p>
          <a:p>
            <a:pPr marL="457200" lvl="1" indent="0">
              <a:buNone/>
            </a:pPr>
            <a:r>
              <a:rPr lang="en-US" sz="2000" b="1" i="1" dirty="0"/>
              <a:t>However, all safety (NFHS safety rules) will apply and will be called. Failure to call safety violations could result in lawsuits. All music should be licensed and costumes should also be within GHSA rules.</a:t>
            </a:r>
          </a:p>
        </p:txBody>
      </p:sp>
      <p:sp>
        <p:nvSpPr>
          <p:cNvPr id="7" name="Content Placeholder 6">
            <a:extLst>
              <a:ext uri="{FF2B5EF4-FFF2-40B4-BE49-F238E27FC236}">
                <a16:creationId xmlns="" xmlns:a16="http://schemas.microsoft.com/office/drawing/2014/main" id="{404F5AF7-D037-C77D-F0C2-334F454CB503}"/>
              </a:ext>
            </a:extLst>
          </p:cNvPr>
          <p:cNvSpPr>
            <a:spLocks noGrp="1"/>
          </p:cNvSpPr>
          <p:nvPr>
            <p:ph sz="quarter" idx="4"/>
          </p:nvPr>
        </p:nvSpPr>
        <p:spPr/>
        <p:txBody>
          <a:bodyPr/>
          <a:lstStyle/>
          <a:p>
            <a:pPr marL="0" indent="0">
              <a:buNone/>
            </a:pPr>
            <a:r>
              <a:rPr lang="en-US" dirty="0"/>
              <a:t>Teams will have already submitted their music for licensing procedures. The host does not have to deal with this part of competitive dance.  However, if judges ask you to turn off the music for a specific routine due to inappropriate music, teams must proceed using only counts. </a:t>
            </a:r>
          </a:p>
          <a:p>
            <a:pPr marL="0" indent="0">
              <a:buNone/>
            </a:pPr>
            <a:r>
              <a:rPr lang="en-US" dirty="0"/>
              <a:t>Teams who use inappropriate music will be subject to fines levied by the GHSA. </a:t>
            </a:r>
          </a:p>
        </p:txBody>
      </p:sp>
    </p:spTree>
    <p:custDataLst>
      <p:tags r:id="rId1"/>
    </p:custDataLst>
    <p:extLst>
      <p:ext uri="{BB962C8B-B14F-4D97-AF65-F5344CB8AC3E}">
        <p14:creationId xmlns:p14="http://schemas.microsoft.com/office/powerpoint/2010/main" val="2357061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10DEE1-A0AC-D9CC-8C55-6EE1BDB61C7C}"/>
              </a:ext>
            </a:extLst>
          </p:cNvPr>
          <p:cNvSpPr>
            <a:spLocks noGrp="1"/>
          </p:cNvSpPr>
          <p:nvPr>
            <p:ph type="title"/>
          </p:nvPr>
        </p:nvSpPr>
        <p:spPr/>
        <p:txBody>
          <a:bodyPr/>
          <a:lstStyle/>
          <a:p>
            <a:r>
              <a:rPr lang="en-US" dirty="0"/>
              <a:t>Competition Q &amp; A</a:t>
            </a:r>
          </a:p>
        </p:txBody>
      </p:sp>
      <p:sp>
        <p:nvSpPr>
          <p:cNvPr id="3" name="Slide Number Placeholder 2">
            <a:extLst>
              <a:ext uri="{FF2B5EF4-FFF2-40B4-BE49-F238E27FC236}">
                <a16:creationId xmlns="" xmlns:a16="http://schemas.microsoft.com/office/drawing/2014/main" id="{939ACD88-4166-2A2A-C9BE-D2E27995AB00}"/>
              </a:ext>
            </a:extLst>
          </p:cNvPr>
          <p:cNvSpPr>
            <a:spLocks noGrp="1"/>
          </p:cNvSpPr>
          <p:nvPr>
            <p:ph type="sldNum" sz="quarter" idx="12"/>
          </p:nvPr>
        </p:nvSpPr>
        <p:spPr/>
        <p:txBody>
          <a:bodyPr/>
          <a:lstStyle/>
          <a:p>
            <a:fld id="{C263D6C4-4840-40CC-AC84-17E24B3B7BDE}" type="slidenum">
              <a:rPr lang="en-US" noProof="0" smtClean="0"/>
              <a:pPr/>
              <a:t>9</a:t>
            </a:fld>
            <a:endParaRPr lang="en-US" noProof="0" dirty="0"/>
          </a:p>
        </p:txBody>
      </p:sp>
      <p:sp>
        <p:nvSpPr>
          <p:cNvPr id="4" name="Text Placeholder 3">
            <a:extLst>
              <a:ext uri="{FF2B5EF4-FFF2-40B4-BE49-F238E27FC236}">
                <a16:creationId xmlns="" xmlns:a16="http://schemas.microsoft.com/office/drawing/2014/main" id="{DC200045-3D95-52C9-1DA9-C765F1E3BA79}"/>
              </a:ext>
            </a:extLst>
          </p:cNvPr>
          <p:cNvSpPr>
            <a:spLocks noGrp="1"/>
          </p:cNvSpPr>
          <p:nvPr>
            <p:ph type="body" idx="1"/>
          </p:nvPr>
        </p:nvSpPr>
        <p:spPr/>
        <p:txBody>
          <a:bodyPr/>
          <a:lstStyle/>
          <a:p>
            <a:r>
              <a:rPr lang="en-US" dirty="0"/>
              <a:t>Frequently asked questions</a:t>
            </a:r>
          </a:p>
        </p:txBody>
      </p:sp>
      <p:sp>
        <p:nvSpPr>
          <p:cNvPr id="5" name="Text Placeholder 4">
            <a:extLst>
              <a:ext uri="{FF2B5EF4-FFF2-40B4-BE49-F238E27FC236}">
                <a16:creationId xmlns="" xmlns:a16="http://schemas.microsoft.com/office/drawing/2014/main" id="{8F0E94AA-BB8A-7826-AB08-331937A68BB8}"/>
              </a:ext>
            </a:extLst>
          </p:cNvPr>
          <p:cNvSpPr>
            <a:spLocks noGrp="1"/>
          </p:cNvSpPr>
          <p:nvPr>
            <p:ph type="body" sz="quarter" idx="3"/>
          </p:nvPr>
        </p:nvSpPr>
        <p:spPr>
          <a:xfrm flipH="1">
            <a:off x="6368717" y="1681161"/>
            <a:ext cx="132096" cy="45719"/>
          </a:xfrm>
        </p:spPr>
        <p:txBody>
          <a:bodyPr>
            <a:normAutofit fontScale="25000" lnSpcReduction="20000"/>
          </a:bodyPr>
          <a:lstStyle/>
          <a:p>
            <a:endParaRPr lang="en-US" dirty="0"/>
          </a:p>
        </p:txBody>
      </p:sp>
      <p:sp>
        <p:nvSpPr>
          <p:cNvPr id="6" name="Content Placeholder 5">
            <a:extLst>
              <a:ext uri="{FF2B5EF4-FFF2-40B4-BE49-F238E27FC236}">
                <a16:creationId xmlns="" xmlns:a16="http://schemas.microsoft.com/office/drawing/2014/main" id="{E6EEC979-4B37-3515-3EE3-D967B9013F82}"/>
              </a:ext>
            </a:extLst>
          </p:cNvPr>
          <p:cNvSpPr>
            <a:spLocks noGrp="1"/>
          </p:cNvSpPr>
          <p:nvPr>
            <p:ph sz="half" idx="2"/>
          </p:nvPr>
        </p:nvSpPr>
        <p:spPr/>
        <p:txBody>
          <a:bodyPr/>
          <a:lstStyle/>
          <a:p>
            <a:pPr marL="0" indent="0">
              <a:buNone/>
            </a:pPr>
            <a:r>
              <a:rPr lang="en-US" dirty="0"/>
              <a:t>Q: Can the host school’s dance team compete at their own competition? </a:t>
            </a:r>
          </a:p>
          <a:p>
            <a:pPr marL="0" indent="0">
              <a:buNone/>
            </a:pPr>
            <a:r>
              <a:rPr lang="en-US" dirty="0"/>
              <a:t>A: Yes, of course. The judges provided are GHSA judges and not local friends. There will be no biased judging just because it is the host school’s performance.</a:t>
            </a:r>
          </a:p>
          <a:p>
            <a:pPr marL="0" indent="0">
              <a:buNone/>
            </a:pPr>
            <a:endParaRPr lang="en-US" dirty="0"/>
          </a:p>
          <a:p>
            <a:pPr marL="0" indent="0">
              <a:buNone/>
            </a:pPr>
            <a:r>
              <a:rPr lang="en-US" dirty="0"/>
              <a:t>Q. What percentage of the gate goes to GHSA?</a:t>
            </a:r>
          </a:p>
          <a:p>
            <a:pPr marL="0" indent="0">
              <a:buNone/>
            </a:pPr>
            <a:r>
              <a:rPr lang="en-US" dirty="0"/>
              <a:t>A: 5% of the gate goes to GHSA for all high school sanctioned events. There is no money due for middle school or special sessions. </a:t>
            </a:r>
          </a:p>
        </p:txBody>
      </p:sp>
      <p:sp>
        <p:nvSpPr>
          <p:cNvPr id="7" name="Content Placeholder 6">
            <a:extLst>
              <a:ext uri="{FF2B5EF4-FFF2-40B4-BE49-F238E27FC236}">
                <a16:creationId xmlns="" xmlns:a16="http://schemas.microsoft.com/office/drawing/2014/main" id="{1B229C47-2BEC-6C1C-148B-963F2B16D423}"/>
              </a:ext>
            </a:extLst>
          </p:cNvPr>
          <p:cNvSpPr>
            <a:spLocks noGrp="1"/>
          </p:cNvSpPr>
          <p:nvPr>
            <p:ph sz="quarter" idx="4"/>
          </p:nvPr>
        </p:nvSpPr>
        <p:spPr/>
        <p:txBody>
          <a:bodyPr>
            <a:normAutofit fontScale="85000" lnSpcReduction="10000"/>
          </a:bodyPr>
          <a:lstStyle/>
          <a:p>
            <a:r>
              <a:rPr lang="en-US" dirty="0"/>
              <a:t>Q: How are the judges paid?</a:t>
            </a:r>
          </a:p>
          <a:p>
            <a:r>
              <a:rPr lang="en-US" dirty="0"/>
              <a:t>A: The judges must be paid by a check from the host school or booster club. It is illegal for a judge to accept payment in cash or any kind of cash app. </a:t>
            </a:r>
          </a:p>
          <a:p>
            <a:endParaRPr lang="en-US" dirty="0"/>
          </a:p>
          <a:p>
            <a:r>
              <a:rPr lang="en-US" dirty="0"/>
              <a:t>Q: Who provides the Print clerk and copier?</a:t>
            </a:r>
          </a:p>
          <a:p>
            <a:r>
              <a:rPr lang="en-US" dirty="0"/>
              <a:t>A: The host school will provide the printer and person to collect the score sheets for the teams to be distributed.</a:t>
            </a:r>
          </a:p>
          <a:p>
            <a:endParaRPr lang="en-US" dirty="0"/>
          </a:p>
          <a:p>
            <a:r>
              <a:rPr lang="en-US" dirty="0"/>
              <a:t>Q: What sheets do the coaches receive at the end of the competition?</a:t>
            </a:r>
          </a:p>
          <a:p>
            <a:r>
              <a:rPr lang="en-US" dirty="0"/>
              <a:t>A: Their own score sheet from all performances and the master score sheet for all teams competing against them.</a:t>
            </a:r>
          </a:p>
        </p:txBody>
      </p:sp>
    </p:spTree>
    <p:custDataLst>
      <p:tags r:id="rId1"/>
    </p:custDataLst>
    <p:extLst>
      <p:ext uri="{BB962C8B-B14F-4D97-AF65-F5344CB8AC3E}">
        <p14:creationId xmlns:p14="http://schemas.microsoft.com/office/powerpoint/2010/main" val="9045721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GENSWF_SLIDE_UID" val="{52791295-B555-4A93-A0EC-BF19AC5B5F12}:256"/>
</p:tagLst>
</file>

<file path=ppt/tags/tag10.xml><?xml version="1.0" encoding="utf-8"?>
<p:tagLst xmlns:a="http://schemas.openxmlformats.org/drawingml/2006/main" xmlns:r="http://schemas.openxmlformats.org/officeDocument/2006/relationships" xmlns:p="http://schemas.openxmlformats.org/presentationml/2006/main">
  <p:tag name="GENSWF_SLIDE_UID" val="{3A19E673-83C3-4146-B76F-A62FE574048D}:285"/>
</p:tagLst>
</file>

<file path=ppt/tags/tag11.xml><?xml version="1.0" encoding="utf-8"?>
<p:tagLst xmlns:a="http://schemas.openxmlformats.org/drawingml/2006/main" xmlns:r="http://schemas.openxmlformats.org/officeDocument/2006/relationships" xmlns:p="http://schemas.openxmlformats.org/presentationml/2006/main">
  <p:tag name="GENSWF_SLIDE_UID" val="{D7305CF5-BEFC-4564-80C0-8B5097581F03}:269"/>
</p:tagLst>
</file>

<file path=ppt/tags/tag2.xml><?xml version="1.0" encoding="utf-8"?>
<p:tagLst xmlns:a="http://schemas.openxmlformats.org/drawingml/2006/main" xmlns:r="http://schemas.openxmlformats.org/officeDocument/2006/relationships" xmlns:p="http://schemas.openxmlformats.org/presentationml/2006/main">
  <p:tag name="GENSWF_SLIDE_UID" val="{E31480B3-56FE-4098-AB16-FBF18BE831C9}:257"/>
</p:tagLst>
</file>

<file path=ppt/tags/tag3.xml><?xml version="1.0" encoding="utf-8"?>
<p:tagLst xmlns:a="http://schemas.openxmlformats.org/drawingml/2006/main" xmlns:r="http://schemas.openxmlformats.org/officeDocument/2006/relationships" xmlns:p="http://schemas.openxmlformats.org/presentationml/2006/main">
  <p:tag name="GENSWF_SLIDE_UID" val="{BA6687CC-4774-46AE-A781-D0BBD211FBC5}:260"/>
</p:tagLst>
</file>

<file path=ppt/tags/tag4.xml><?xml version="1.0" encoding="utf-8"?>
<p:tagLst xmlns:a="http://schemas.openxmlformats.org/drawingml/2006/main" xmlns:r="http://schemas.openxmlformats.org/officeDocument/2006/relationships" xmlns:p="http://schemas.openxmlformats.org/presentationml/2006/main">
  <p:tag name="GENSWF_SLIDE_UID" val="{68412FC7-A001-4B54-BD81-47F50D7263BD}:258"/>
</p:tagLst>
</file>

<file path=ppt/tags/tag5.xml><?xml version="1.0" encoding="utf-8"?>
<p:tagLst xmlns:a="http://schemas.openxmlformats.org/drawingml/2006/main" xmlns:r="http://schemas.openxmlformats.org/officeDocument/2006/relationships" xmlns:p="http://schemas.openxmlformats.org/presentationml/2006/main">
  <p:tag name="GENSWF_SLIDE_UID" val="{97983093-5794-439C-BE9B-B3FAB9A25ACF}:261"/>
</p:tagLst>
</file>

<file path=ppt/tags/tag6.xml><?xml version="1.0" encoding="utf-8"?>
<p:tagLst xmlns:a="http://schemas.openxmlformats.org/drawingml/2006/main" xmlns:r="http://schemas.openxmlformats.org/officeDocument/2006/relationships" xmlns:p="http://schemas.openxmlformats.org/presentationml/2006/main">
  <p:tag name="GENSWF_SLIDE_UID" val="{F419BF47-D4FF-452F-85AF-23F5614F0A63}:286"/>
</p:tagLst>
</file>

<file path=ppt/tags/tag7.xml><?xml version="1.0" encoding="utf-8"?>
<p:tagLst xmlns:a="http://schemas.openxmlformats.org/drawingml/2006/main" xmlns:r="http://schemas.openxmlformats.org/officeDocument/2006/relationships" xmlns:p="http://schemas.openxmlformats.org/presentationml/2006/main">
  <p:tag name="GENSWF_SLIDE_UID" val="{F8CEE632-E3AA-4365-AE9C-E17879431734}:287"/>
</p:tagLst>
</file>

<file path=ppt/tags/tag8.xml><?xml version="1.0" encoding="utf-8"?>
<p:tagLst xmlns:a="http://schemas.openxmlformats.org/drawingml/2006/main" xmlns:r="http://schemas.openxmlformats.org/officeDocument/2006/relationships" xmlns:p="http://schemas.openxmlformats.org/presentationml/2006/main">
  <p:tag name="GENSWF_SLIDE_UID" val="{EA576D6C-6ED2-4457-9318-12123C442D6E}:288"/>
</p:tagLst>
</file>

<file path=ppt/tags/tag9.xml><?xml version="1.0" encoding="utf-8"?>
<p:tagLst xmlns:a="http://schemas.openxmlformats.org/drawingml/2006/main" xmlns:r="http://schemas.openxmlformats.org/officeDocument/2006/relationships" xmlns:p="http://schemas.openxmlformats.org/presentationml/2006/main">
  <p:tag name="GENSWF_SLIDE_UID" val="{00FDB6C4-B530-40D6-B0F9-3588C423AD61}:289"/>
</p:tagLst>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1062</Words>
  <Application>Microsoft Office PowerPoint</Application>
  <PresentationFormat>Custom</PresentationFormat>
  <Paragraphs>102</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How to host a GHSA Dance competition</vt:lpstr>
      <vt:lpstr>Getting started</vt:lpstr>
      <vt:lpstr>Application for hosting a sanctioned event</vt:lpstr>
      <vt:lpstr>1st steps- Applying for Sanctioning</vt:lpstr>
      <vt:lpstr>Setting up your competition</vt:lpstr>
      <vt:lpstr>Things to do:</vt:lpstr>
      <vt:lpstr>Things to do, contd.</vt:lpstr>
      <vt:lpstr>Hosting a competition</vt:lpstr>
      <vt:lpstr>Competition Q &amp; A</vt:lpstr>
      <vt:lpstr>Contact information</vt:lpstr>
      <vt:lpstr>Thank You  and good luck!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2025-11-04T23:13:48Z</dcterms:created>
  <dcterms:modified xsi:type="dcterms:W3CDTF">2025-11-04T23:14:13Z</dcterms:modified>
</cp:coreProperties>
</file>